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476" r:id="rId3"/>
    <p:sldId id="477" r:id="rId4"/>
    <p:sldId id="474" r:id="rId5"/>
    <p:sldId id="469" r:id="rId6"/>
    <p:sldId id="285" r:id="rId7"/>
    <p:sldId id="478" r:id="rId8"/>
    <p:sldId id="356" r:id="rId9"/>
    <p:sldId id="330" r:id="rId10"/>
    <p:sldId id="434" r:id="rId11"/>
    <p:sldId id="480" r:id="rId12"/>
    <p:sldId id="435" r:id="rId13"/>
    <p:sldId id="297" r:id="rId14"/>
    <p:sldId id="482" r:id="rId15"/>
    <p:sldId id="483" r:id="rId16"/>
    <p:sldId id="300" r:id="rId17"/>
    <p:sldId id="464" r:id="rId18"/>
    <p:sldId id="465" r:id="rId19"/>
    <p:sldId id="332" r:id="rId20"/>
    <p:sldId id="452" r:id="rId21"/>
    <p:sldId id="466" r:id="rId22"/>
    <p:sldId id="481" r:id="rId23"/>
    <p:sldId id="453" r:id="rId24"/>
    <p:sldId id="454" r:id="rId25"/>
    <p:sldId id="455" r:id="rId26"/>
    <p:sldId id="471" r:id="rId27"/>
    <p:sldId id="472" r:id="rId28"/>
    <p:sldId id="473" r:id="rId29"/>
    <p:sldId id="335" r:id="rId30"/>
    <p:sldId id="479" r:id="rId3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 autoAdjust="0"/>
    <p:restoredTop sz="94679" autoAdjust="0"/>
  </p:normalViewPr>
  <p:slideViewPr>
    <p:cSldViewPr>
      <p:cViewPr>
        <p:scale>
          <a:sx n="75" d="100"/>
          <a:sy n="75" d="100"/>
        </p:scale>
        <p:origin x="-122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475D6E28-D03B-4A71-AA3B-9EC633469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50" tIns="45875" rIns="91750" bIns="4587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7168E874-7CAA-403E-96F7-8BE89669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113F5-1D9E-4207-8A42-2EE8127388A7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89789-DE92-45B6-9205-04AD3C74A1FF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5" descr="bli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gray">
          <a:xfrm>
            <a:off x="0" y="4941888"/>
            <a:ext cx="9144000" cy="217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23" descr="logo_blu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700713"/>
            <a:ext cx="3886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0EE197-8366-479D-88DF-558D96043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6344-D7C7-478D-98EA-C37243772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8FAB-8B8A-44D0-83FF-E9733DDF5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7EE1-D3D0-4AF3-BE1F-9E0692F47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22D6-72E5-49D6-9DC7-1781B221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9942-4AA0-4977-8914-76BF35817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0BB3-51BD-4284-A371-C882FBAE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9365-A338-4851-8C32-EF60EC10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DBBC-7FF6-4E93-9946-AF81A875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8CB7-6CAF-42CC-98FB-8239B12B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1E55-0F84-4189-9234-DF341C13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D190-6FD1-4277-A3B0-90CB74348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1295400" cy="1033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 userDrawn="1"/>
        </p:nvSpPr>
        <p:spPr bwMode="gray">
          <a:xfrm>
            <a:off x="1295400" y="0"/>
            <a:ext cx="7848600" cy="10334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1B043F0-E756-4B8A-94C9-44C544937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gray">
          <a:xfrm>
            <a:off x="0" y="6748463"/>
            <a:ext cx="9144000" cy="1095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Arial Unicode MS" pitchFamily="34" charset="-128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 Unicode MS" pitchFamily="34" charset="-128"/>
        <a:buChar char="-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533400"/>
            <a:ext cx="5638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 smtClean="0"/>
              <a:t>Real-time Corrosion Product Transport Monitoring Using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On-line </a:t>
            </a:r>
            <a:r>
              <a:rPr lang="en-US" sz="2700" dirty="0" smtClean="0"/>
              <a:t>Particle Monitors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67000"/>
            <a:ext cx="4038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Joe Zimmerman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Chemtrac</a:t>
            </a:r>
            <a:r>
              <a:rPr lang="en-US" sz="2000" dirty="0" smtClean="0"/>
              <a:t> Systems, Inc.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Norcross,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775"/>
            <a:ext cx="8229600" cy="5026025"/>
          </a:xfrm>
        </p:spPr>
        <p:txBody>
          <a:bodyPr/>
          <a:lstStyle/>
          <a:p>
            <a:pPr eaLnBrk="1" hangingPunct="1"/>
            <a:r>
              <a:rPr lang="en-US" smtClean="0"/>
              <a:t>Turbidity Monitors utilize a “light scattering” measurement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Particle Counters &amp; Particle Monitors utilize a “light blockage” measurement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382000" cy="5254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/>
              <a:t>Turbidity Monitor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3600" y="2362200"/>
            <a:ext cx="4800600" cy="2743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438400" y="2867025"/>
            <a:ext cx="762000" cy="990600"/>
          </a:xfrm>
          <a:prstGeom prst="ellipse">
            <a:avLst/>
          </a:prstGeom>
          <a:solidFill>
            <a:srgbClr val="EDFB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1414" name="Line 6"/>
          <p:cNvSpPr>
            <a:spLocks noChangeShapeType="1"/>
          </p:cNvSpPr>
          <p:nvPr/>
        </p:nvSpPr>
        <p:spPr bwMode="auto">
          <a:xfrm flipV="1">
            <a:off x="3124200" y="2819400"/>
            <a:ext cx="990600" cy="3048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5" name="Line 7"/>
          <p:cNvSpPr>
            <a:spLocks noChangeShapeType="1"/>
          </p:cNvSpPr>
          <p:nvPr/>
        </p:nvSpPr>
        <p:spPr bwMode="auto">
          <a:xfrm flipV="1">
            <a:off x="3048000" y="3048000"/>
            <a:ext cx="990600" cy="2286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2819400" y="3276600"/>
            <a:ext cx="1143000" cy="762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>
            <a:off x="2971800" y="3429000"/>
            <a:ext cx="990600" cy="762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8" name="Line 10"/>
          <p:cNvSpPr>
            <a:spLocks noChangeShapeType="1"/>
          </p:cNvSpPr>
          <p:nvPr/>
        </p:nvSpPr>
        <p:spPr bwMode="auto">
          <a:xfrm>
            <a:off x="2971800" y="3505200"/>
            <a:ext cx="1066800" cy="2286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5105400" y="2895600"/>
            <a:ext cx="228600" cy="76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257800" y="3276600"/>
            <a:ext cx="152400" cy="152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791200" y="3048000"/>
            <a:ext cx="76200" cy="2286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5638800" y="3581400"/>
            <a:ext cx="152400" cy="1524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5105400" y="3657600"/>
            <a:ext cx="76200" cy="228600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6019800" y="3505200"/>
            <a:ext cx="228600" cy="76200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384800" y="4267200"/>
            <a:ext cx="457200" cy="533400"/>
          </a:xfrm>
          <a:prstGeom prst="rect">
            <a:avLst/>
          </a:prstGeom>
          <a:solidFill>
            <a:srgbClr val="8B3D3D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1426" name="Line 18"/>
          <p:cNvSpPr>
            <a:spLocks noChangeShapeType="1"/>
          </p:cNvSpPr>
          <p:nvPr/>
        </p:nvSpPr>
        <p:spPr bwMode="auto">
          <a:xfrm flipH="1">
            <a:off x="4419600" y="2924175"/>
            <a:ext cx="6858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 flipH="1">
            <a:off x="4495800" y="3352800"/>
            <a:ext cx="7620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8" name="Line 20"/>
          <p:cNvSpPr>
            <a:spLocks noChangeShapeType="1"/>
          </p:cNvSpPr>
          <p:nvPr/>
        </p:nvSpPr>
        <p:spPr bwMode="auto">
          <a:xfrm flipH="1">
            <a:off x="4419600" y="3790950"/>
            <a:ext cx="6858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9" name="Line 21"/>
          <p:cNvSpPr>
            <a:spLocks noChangeShapeType="1"/>
          </p:cNvSpPr>
          <p:nvPr/>
        </p:nvSpPr>
        <p:spPr bwMode="auto">
          <a:xfrm flipH="1">
            <a:off x="4419600" y="3678238"/>
            <a:ext cx="674688" cy="7937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 flipH="1">
            <a:off x="4495800" y="3124200"/>
            <a:ext cx="1295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 flipH="1">
            <a:off x="4481513" y="3533775"/>
            <a:ext cx="15240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 flipH="1">
            <a:off x="4267200" y="27432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 flipH="1">
            <a:off x="4362450" y="2852738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4" name="Line 26"/>
          <p:cNvSpPr>
            <a:spLocks noChangeShapeType="1"/>
          </p:cNvSpPr>
          <p:nvPr/>
        </p:nvSpPr>
        <p:spPr bwMode="auto">
          <a:xfrm flipH="1">
            <a:off x="4471988" y="30194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5" name="Line 27"/>
          <p:cNvSpPr>
            <a:spLocks noChangeShapeType="1"/>
          </p:cNvSpPr>
          <p:nvPr/>
        </p:nvSpPr>
        <p:spPr bwMode="auto">
          <a:xfrm flipH="1">
            <a:off x="4481513" y="3228975"/>
            <a:ext cx="1323975" cy="14288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6" name="Line 28"/>
          <p:cNvSpPr>
            <a:spLocks noChangeShapeType="1"/>
          </p:cNvSpPr>
          <p:nvPr/>
        </p:nvSpPr>
        <p:spPr bwMode="auto">
          <a:xfrm flipH="1">
            <a:off x="4481513" y="345757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7" name="Line 29"/>
          <p:cNvSpPr>
            <a:spLocks noChangeShapeType="1"/>
          </p:cNvSpPr>
          <p:nvPr/>
        </p:nvSpPr>
        <p:spPr bwMode="auto">
          <a:xfrm flipH="1">
            <a:off x="4462463" y="3624263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 flipH="1">
            <a:off x="4267200" y="38862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9" name="Line 31"/>
          <p:cNvSpPr>
            <a:spLocks noChangeShapeType="1"/>
          </p:cNvSpPr>
          <p:nvPr/>
        </p:nvSpPr>
        <p:spPr bwMode="auto">
          <a:xfrm>
            <a:off x="5133975" y="3810000"/>
            <a:ext cx="200025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0" name="Line 32"/>
          <p:cNvSpPr>
            <a:spLocks noChangeShapeType="1"/>
          </p:cNvSpPr>
          <p:nvPr/>
        </p:nvSpPr>
        <p:spPr bwMode="auto">
          <a:xfrm>
            <a:off x="5334000" y="3429000"/>
            <a:ext cx="381000" cy="8382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1" name="Line 33"/>
          <p:cNvSpPr>
            <a:spLocks noChangeShapeType="1"/>
          </p:cNvSpPr>
          <p:nvPr/>
        </p:nvSpPr>
        <p:spPr bwMode="auto">
          <a:xfrm>
            <a:off x="6172200" y="3581400"/>
            <a:ext cx="457200" cy="9906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2" name="Line 34"/>
          <p:cNvSpPr>
            <a:spLocks noChangeShapeType="1"/>
          </p:cNvSpPr>
          <p:nvPr/>
        </p:nvSpPr>
        <p:spPr bwMode="auto">
          <a:xfrm>
            <a:off x="5715000" y="3733800"/>
            <a:ext cx="457200" cy="7620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3" name="Line 35"/>
          <p:cNvSpPr>
            <a:spLocks noChangeShapeType="1"/>
          </p:cNvSpPr>
          <p:nvPr/>
        </p:nvSpPr>
        <p:spPr bwMode="auto">
          <a:xfrm>
            <a:off x="5257800" y="2971800"/>
            <a:ext cx="685800" cy="15240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4" name="Line 36"/>
          <p:cNvSpPr>
            <a:spLocks noChangeShapeType="1"/>
          </p:cNvSpPr>
          <p:nvPr/>
        </p:nvSpPr>
        <p:spPr bwMode="auto">
          <a:xfrm>
            <a:off x="5824538" y="3233738"/>
            <a:ext cx="609600" cy="1295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5" name="Line 37"/>
          <p:cNvSpPr>
            <a:spLocks noChangeShapeType="1"/>
          </p:cNvSpPr>
          <p:nvPr/>
        </p:nvSpPr>
        <p:spPr bwMode="auto">
          <a:xfrm flipH="1">
            <a:off x="4724400" y="3810000"/>
            <a:ext cx="381000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6" name="Line 38"/>
          <p:cNvSpPr>
            <a:spLocks noChangeShapeType="1"/>
          </p:cNvSpPr>
          <p:nvPr/>
        </p:nvSpPr>
        <p:spPr bwMode="auto">
          <a:xfrm flipH="1">
            <a:off x="4495800" y="3400425"/>
            <a:ext cx="776288" cy="1095375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7" name="Line 39"/>
          <p:cNvSpPr>
            <a:spLocks noChangeShapeType="1"/>
          </p:cNvSpPr>
          <p:nvPr/>
        </p:nvSpPr>
        <p:spPr bwMode="auto">
          <a:xfrm flipH="1">
            <a:off x="4419600" y="2971800"/>
            <a:ext cx="762000" cy="13716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8" name="Line 40"/>
          <p:cNvSpPr>
            <a:spLocks noChangeShapeType="1"/>
          </p:cNvSpPr>
          <p:nvPr/>
        </p:nvSpPr>
        <p:spPr bwMode="auto">
          <a:xfrm flipH="1">
            <a:off x="5486400" y="3733800"/>
            <a:ext cx="195263" cy="533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9" name="Line 41"/>
          <p:cNvSpPr>
            <a:spLocks noChangeShapeType="1"/>
          </p:cNvSpPr>
          <p:nvPr/>
        </p:nvSpPr>
        <p:spPr bwMode="auto">
          <a:xfrm flipH="1">
            <a:off x="5105400" y="3200400"/>
            <a:ext cx="685800" cy="1295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50" name="Line 42"/>
          <p:cNvSpPr>
            <a:spLocks noChangeShapeType="1"/>
          </p:cNvSpPr>
          <p:nvPr/>
        </p:nvSpPr>
        <p:spPr bwMode="auto">
          <a:xfrm flipH="1">
            <a:off x="5638800" y="3581400"/>
            <a:ext cx="457200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914400" y="3124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Lamp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5943600" y="5638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Photo Detector</a:t>
            </a:r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 flipV="1">
            <a:off x="5638800" y="4572000"/>
            <a:ext cx="762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1454" name="Oval 46"/>
          <p:cNvSpPr>
            <a:spLocks noChangeArrowheads="1"/>
          </p:cNvSpPr>
          <p:nvPr/>
        </p:nvSpPr>
        <p:spPr bwMode="auto">
          <a:xfrm>
            <a:off x="2438400" y="2847975"/>
            <a:ext cx="7620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590800" y="3733800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1828800" y="3352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5638800" y="4800600"/>
            <a:ext cx="0" cy="76200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H="1">
            <a:off x="4953000" y="5562600"/>
            <a:ext cx="685800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2971800" y="5334000"/>
            <a:ext cx="1981200" cy="528638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0.00 NTU</a:t>
            </a:r>
          </a:p>
        </p:txBody>
      </p:sp>
      <p:sp>
        <p:nvSpPr>
          <p:cNvPr id="401460" name="Text Box 52"/>
          <p:cNvSpPr txBox="1">
            <a:spLocks noChangeArrowheads="1"/>
          </p:cNvSpPr>
          <p:nvPr/>
        </p:nvSpPr>
        <p:spPr bwMode="auto">
          <a:xfrm>
            <a:off x="2981325" y="5329238"/>
            <a:ext cx="198120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0.30 NTU</a:t>
            </a:r>
          </a:p>
        </p:txBody>
      </p:sp>
      <p:sp>
        <p:nvSpPr>
          <p:cNvPr id="401461" name="Line 53"/>
          <p:cNvSpPr>
            <a:spLocks noChangeShapeType="1"/>
          </p:cNvSpPr>
          <p:nvPr/>
        </p:nvSpPr>
        <p:spPr bwMode="auto">
          <a:xfrm flipH="1">
            <a:off x="4356100" y="27940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2" name="Line 54"/>
          <p:cNvSpPr>
            <a:spLocks noChangeShapeType="1"/>
          </p:cNvSpPr>
          <p:nvPr/>
        </p:nvSpPr>
        <p:spPr bwMode="auto">
          <a:xfrm flipH="1">
            <a:off x="4419600" y="29718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3" name="Line 55"/>
          <p:cNvSpPr>
            <a:spLocks noChangeShapeType="1"/>
          </p:cNvSpPr>
          <p:nvPr/>
        </p:nvSpPr>
        <p:spPr bwMode="auto">
          <a:xfrm flipH="1">
            <a:off x="4419600" y="28956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4" name="Line 56"/>
          <p:cNvSpPr>
            <a:spLocks noChangeShapeType="1"/>
          </p:cNvSpPr>
          <p:nvPr/>
        </p:nvSpPr>
        <p:spPr bwMode="auto">
          <a:xfrm flipH="1">
            <a:off x="4483100" y="30607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5" name="Line 57"/>
          <p:cNvSpPr>
            <a:spLocks noChangeShapeType="1"/>
          </p:cNvSpPr>
          <p:nvPr/>
        </p:nvSpPr>
        <p:spPr bwMode="auto">
          <a:xfrm flipH="1">
            <a:off x="4483100" y="31750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6" name="Line 58"/>
          <p:cNvSpPr>
            <a:spLocks noChangeShapeType="1"/>
          </p:cNvSpPr>
          <p:nvPr/>
        </p:nvSpPr>
        <p:spPr bwMode="auto">
          <a:xfrm flipH="1">
            <a:off x="4508500" y="33020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7" name="Line 59"/>
          <p:cNvSpPr>
            <a:spLocks noChangeShapeType="1"/>
          </p:cNvSpPr>
          <p:nvPr/>
        </p:nvSpPr>
        <p:spPr bwMode="auto">
          <a:xfrm flipH="1">
            <a:off x="4508500" y="34036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8" name="Line 60"/>
          <p:cNvSpPr>
            <a:spLocks noChangeShapeType="1"/>
          </p:cNvSpPr>
          <p:nvPr/>
        </p:nvSpPr>
        <p:spPr bwMode="auto">
          <a:xfrm flipH="1">
            <a:off x="4483100" y="34925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9" name="Line 61"/>
          <p:cNvSpPr>
            <a:spLocks noChangeShapeType="1"/>
          </p:cNvSpPr>
          <p:nvPr/>
        </p:nvSpPr>
        <p:spPr bwMode="auto">
          <a:xfrm flipH="1">
            <a:off x="4470400" y="35814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0" name="Line 62"/>
          <p:cNvSpPr>
            <a:spLocks noChangeShapeType="1"/>
          </p:cNvSpPr>
          <p:nvPr/>
        </p:nvSpPr>
        <p:spPr bwMode="auto">
          <a:xfrm flipH="1">
            <a:off x="4432300" y="37338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1" name="Line 63"/>
          <p:cNvSpPr>
            <a:spLocks noChangeShapeType="1"/>
          </p:cNvSpPr>
          <p:nvPr/>
        </p:nvSpPr>
        <p:spPr bwMode="auto">
          <a:xfrm flipH="1">
            <a:off x="4368800" y="38354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Oval 64"/>
          <p:cNvSpPr>
            <a:spLocks noChangeArrowheads="1"/>
          </p:cNvSpPr>
          <p:nvPr/>
        </p:nvSpPr>
        <p:spPr bwMode="auto">
          <a:xfrm>
            <a:off x="3962400" y="2743200"/>
            <a:ext cx="533400" cy="1143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2895600" y="1752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Lens</a:t>
            </a:r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3276600" y="2133600"/>
            <a:ext cx="762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FB3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4" grpId="0" animBg="1"/>
      <p:bldP spid="401415" grpId="0" animBg="1"/>
      <p:bldP spid="401416" grpId="0" animBg="1"/>
      <p:bldP spid="401417" grpId="0" animBg="1"/>
      <p:bldP spid="401418" grpId="0" animBg="1"/>
      <p:bldP spid="401426" grpId="0" animBg="1"/>
      <p:bldP spid="401427" grpId="0" animBg="1"/>
      <p:bldP spid="401428" grpId="0" animBg="1"/>
      <p:bldP spid="401429" grpId="0" animBg="1"/>
      <p:bldP spid="401430" grpId="0" animBg="1"/>
      <p:bldP spid="401431" grpId="0" animBg="1"/>
      <p:bldP spid="401432" grpId="0" animBg="1"/>
      <p:bldP spid="401433" grpId="0" animBg="1"/>
      <p:bldP spid="401434" grpId="0" animBg="1"/>
      <p:bldP spid="401435" grpId="0" animBg="1"/>
      <p:bldP spid="401436" grpId="0" animBg="1"/>
      <p:bldP spid="401437" grpId="0" animBg="1"/>
      <p:bldP spid="401438" grpId="0" animBg="1"/>
      <p:bldP spid="401439" grpId="0" animBg="1"/>
      <p:bldP spid="401440" grpId="0" animBg="1"/>
      <p:bldP spid="401441" grpId="0" animBg="1"/>
      <p:bldP spid="401442" grpId="0" animBg="1"/>
      <p:bldP spid="401443" grpId="0" animBg="1"/>
      <p:bldP spid="401444" grpId="0" animBg="1"/>
      <p:bldP spid="401445" grpId="0" animBg="1"/>
      <p:bldP spid="401446" grpId="0" animBg="1"/>
      <p:bldP spid="401447" grpId="0" animBg="1"/>
      <p:bldP spid="401448" grpId="0" animBg="1"/>
      <p:bldP spid="401449" grpId="0" animBg="1"/>
      <p:bldP spid="401450" grpId="0" animBg="1"/>
      <p:bldP spid="401454" grpId="0" animBg="1"/>
      <p:bldP spid="401460" grpId="0" animBg="1"/>
      <p:bldP spid="401461" grpId="0" animBg="1"/>
      <p:bldP spid="401462" grpId="0" animBg="1"/>
      <p:bldP spid="401463" grpId="0" animBg="1"/>
      <p:bldP spid="401464" grpId="0" animBg="1"/>
      <p:bldP spid="401465" grpId="0" animBg="1"/>
      <p:bldP spid="401466" grpId="0" animBg="1"/>
      <p:bldP spid="401467" grpId="0" animBg="1"/>
      <p:bldP spid="401468" grpId="0" animBg="1"/>
      <p:bldP spid="401469" grpId="0" animBg="1"/>
      <p:bldP spid="401470" grpId="0" animBg="1"/>
      <p:bldP spid="4014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4495800" y="3657600"/>
            <a:ext cx="990600" cy="1524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95800" y="35052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19600" y="2819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93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457200" y="4373563"/>
            <a:ext cx="32766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Laser Diode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Or LED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5257800" y="4724400"/>
            <a:ext cx="304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Photo Diode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3200400" y="5638800"/>
            <a:ext cx="284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Water Flow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495800" y="4953000"/>
            <a:ext cx="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5776913" y="1524000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Particles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4648200" y="1828800"/>
            <a:ext cx="1143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295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Md BT" pitchFamily="34" charset="0"/>
              </a:rPr>
              <a:t>Light Beam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895600" y="2209800"/>
            <a:ext cx="91440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3962400" y="1219200"/>
            <a:ext cx="228600" cy="4191000"/>
            <a:chOff x="2256" y="1344"/>
            <a:chExt cx="144" cy="2640"/>
          </a:xfrm>
        </p:grpSpPr>
        <p:sp>
          <p:nvSpPr>
            <p:cNvPr id="15402" name="Line 15"/>
            <p:cNvSpPr>
              <a:spLocks noChangeShapeType="1"/>
            </p:cNvSpPr>
            <p:nvPr/>
          </p:nvSpPr>
          <p:spPr bwMode="auto">
            <a:xfrm>
              <a:off x="2256" y="13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6"/>
            <p:cNvSpPr>
              <a:spLocks noChangeShapeType="1"/>
            </p:cNvSpPr>
            <p:nvPr/>
          </p:nvSpPr>
          <p:spPr bwMode="auto">
            <a:xfrm>
              <a:off x="2256" y="225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7"/>
            <p:cNvSpPr>
              <a:spLocks noChangeShapeType="1"/>
            </p:cNvSpPr>
            <p:nvPr/>
          </p:nvSpPr>
          <p:spPr bwMode="auto">
            <a:xfrm>
              <a:off x="2400" y="254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8"/>
            <p:cNvSpPr>
              <a:spLocks noChangeShapeType="1"/>
            </p:cNvSpPr>
            <p:nvPr/>
          </p:nvSpPr>
          <p:spPr bwMode="auto">
            <a:xfrm flipH="1">
              <a:off x="2256" y="2832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9"/>
            <p:cNvSpPr>
              <a:spLocks noChangeShapeType="1"/>
            </p:cNvSpPr>
            <p:nvPr/>
          </p:nvSpPr>
          <p:spPr bwMode="auto">
            <a:xfrm>
              <a:off x="2256" y="30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5" name="Group 20"/>
          <p:cNvGrpSpPr>
            <a:grpSpLocks/>
          </p:cNvGrpSpPr>
          <p:nvPr/>
        </p:nvGrpSpPr>
        <p:grpSpPr bwMode="auto">
          <a:xfrm flipH="1">
            <a:off x="4724400" y="1219200"/>
            <a:ext cx="228600" cy="4191000"/>
            <a:chOff x="2256" y="1344"/>
            <a:chExt cx="144" cy="2640"/>
          </a:xfrm>
        </p:grpSpPr>
        <p:sp>
          <p:nvSpPr>
            <p:cNvPr id="15397" name="Line 21"/>
            <p:cNvSpPr>
              <a:spLocks noChangeShapeType="1"/>
            </p:cNvSpPr>
            <p:nvPr/>
          </p:nvSpPr>
          <p:spPr bwMode="auto">
            <a:xfrm>
              <a:off x="2256" y="13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2"/>
            <p:cNvSpPr>
              <a:spLocks noChangeShapeType="1"/>
            </p:cNvSpPr>
            <p:nvPr/>
          </p:nvSpPr>
          <p:spPr bwMode="auto">
            <a:xfrm>
              <a:off x="2256" y="225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23"/>
            <p:cNvSpPr>
              <a:spLocks noChangeShapeType="1"/>
            </p:cNvSpPr>
            <p:nvPr/>
          </p:nvSpPr>
          <p:spPr bwMode="auto">
            <a:xfrm>
              <a:off x="2400" y="254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4"/>
            <p:cNvSpPr>
              <a:spLocks noChangeShapeType="1"/>
            </p:cNvSpPr>
            <p:nvPr/>
          </p:nvSpPr>
          <p:spPr bwMode="auto">
            <a:xfrm flipH="1">
              <a:off x="2256" y="2832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25"/>
            <p:cNvSpPr>
              <a:spLocks noChangeShapeType="1"/>
            </p:cNvSpPr>
            <p:nvPr/>
          </p:nvSpPr>
          <p:spPr bwMode="auto">
            <a:xfrm>
              <a:off x="2256" y="30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1498" name="Oval 26"/>
          <p:cNvSpPr>
            <a:spLocks noChangeArrowheads="1"/>
          </p:cNvSpPr>
          <p:nvPr/>
        </p:nvSpPr>
        <p:spPr bwMode="auto">
          <a:xfrm>
            <a:off x="4343400" y="1600200"/>
            <a:ext cx="228600" cy="5334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499" name="Oval 27"/>
          <p:cNvSpPr>
            <a:spLocks noChangeArrowheads="1"/>
          </p:cNvSpPr>
          <p:nvPr/>
        </p:nvSpPr>
        <p:spPr bwMode="auto">
          <a:xfrm>
            <a:off x="4114800" y="4953000"/>
            <a:ext cx="304800" cy="3048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0" name="Oval 28"/>
          <p:cNvSpPr>
            <a:spLocks noChangeArrowheads="1"/>
          </p:cNvSpPr>
          <p:nvPr/>
        </p:nvSpPr>
        <p:spPr bwMode="auto">
          <a:xfrm>
            <a:off x="4495800" y="4038600"/>
            <a:ext cx="2286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1" name="Oval 29"/>
          <p:cNvSpPr>
            <a:spLocks noChangeArrowheads="1"/>
          </p:cNvSpPr>
          <p:nvPr/>
        </p:nvSpPr>
        <p:spPr bwMode="auto">
          <a:xfrm>
            <a:off x="4038600" y="1295400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2" name="Oval 30"/>
          <p:cNvSpPr>
            <a:spLocks noChangeArrowheads="1"/>
          </p:cNvSpPr>
          <p:nvPr/>
        </p:nvSpPr>
        <p:spPr bwMode="auto">
          <a:xfrm>
            <a:off x="4648200" y="2133600"/>
            <a:ext cx="1524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3" name="Oval 31"/>
          <p:cNvSpPr>
            <a:spLocks noChangeArrowheads="1"/>
          </p:cNvSpPr>
          <p:nvPr/>
        </p:nvSpPr>
        <p:spPr bwMode="auto">
          <a:xfrm>
            <a:off x="4114800" y="2590800"/>
            <a:ext cx="381000" cy="2286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4" name="Oval 32"/>
          <p:cNvSpPr>
            <a:spLocks noChangeArrowheads="1"/>
          </p:cNvSpPr>
          <p:nvPr/>
        </p:nvSpPr>
        <p:spPr bwMode="auto">
          <a:xfrm>
            <a:off x="4038600" y="4495800"/>
            <a:ext cx="381000" cy="2286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5" name="Oval 33"/>
          <p:cNvSpPr>
            <a:spLocks noChangeArrowheads="1"/>
          </p:cNvSpPr>
          <p:nvPr/>
        </p:nvSpPr>
        <p:spPr bwMode="auto">
          <a:xfrm>
            <a:off x="4648200" y="4800600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34"/>
          <p:cNvSpPr>
            <a:spLocks noChangeArrowheads="1"/>
          </p:cNvSpPr>
          <p:nvPr/>
        </p:nvSpPr>
        <p:spPr bwMode="auto">
          <a:xfrm>
            <a:off x="3352800" y="3200400"/>
            <a:ext cx="2133600" cy="304800"/>
          </a:xfrm>
          <a:prstGeom prst="rect">
            <a:avLst/>
          </a:prstGeom>
          <a:solidFill>
            <a:srgbClr val="FF0000">
              <a:alpha val="6313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507" name="Oval 35"/>
          <p:cNvSpPr>
            <a:spLocks noChangeArrowheads="1"/>
          </p:cNvSpPr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36"/>
          <p:cNvSpPr>
            <a:spLocks noChangeArrowheads="1"/>
          </p:cNvSpPr>
          <p:nvPr/>
        </p:nvSpPr>
        <p:spPr bwMode="auto">
          <a:xfrm>
            <a:off x="2743200" y="2895600"/>
            <a:ext cx="609600" cy="8382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37"/>
          <p:cNvSpPr>
            <a:spLocks noChangeArrowheads="1"/>
          </p:cNvSpPr>
          <p:nvPr/>
        </p:nvSpPr>
        <p:spPr bwMode="auto">
          <a:xfrm>
            <a:off x="5486400" y="2895600"/>
            <a:ext cx="6096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38"/>
          <p:cNvSpPr>
            <a:spLocks noChangeShapeType="1"/>
          </p:cNvSpPr>
          <p:nvPr/>
        </p:nvSpPr>
        <p:spPr bwMode="auto">
          <a:xfrm flipV="1">
            <a:off x="2286000" y="3810000"/>
            <a:ext cx="685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9"/>
          <p:cNvSpPr>
            <a:spLocks noChangeShapeType="1"/>
          </p:cNvSpPr>
          <p:nvPr/>
        </p:nvSpPr>
        <p:spPr bwMode="auto">
          <a:xfrm flipH="1" flipV="1">
            <a:off x="6019800" y="3810000"/>
            <a:ext cx="4572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Freeform 40"/>
          <p:cNvSpPr>
            <a:spLocks/>
          </p:cNvSpPr>
          <p:nvPr/>
        </p:nvSpPr>
        <p:spPr bwMode="auto">
          <a:xfrm rot="-4805430">
            <a:off x="6978650" y="3209925"/>
            <a:ext cx="1066800" cy="533400"/>
          </a:xfrm>
          <a:custGeom>
            <a:avLst/>
            <a:gdLst>
              <a:gd name="T0" fmla="*/ 0 w 728"/>
              <a:gd name="T1" fmla="*/ 76200 h 336"/>
              <a:gd name="T2" fmla="*/ 1055077 w 728"/>
              <a:gd name="T3" fmla="*/ 76200 h 336"/>
              <a:gd name="T4" fmla="*/ 70338 w 728"/>
              <a:gd name="T5" fmla="*/ 533400 h 336"/>
              <a:gd name="T6" fmla="*/ 0 60000 65536"/>
              <a:gd name="T7" fmla="*/ 0 60000 65536"/>
              <a:gd name="T8" fmla="*/ 0 60000 65536"/>
              <a:gd name="T9" fmla="*/ 0 w 728"/>
              <a:gd name="T10" fmla="*/ 0 h 336"/>
              <a:gd name="T11" fmla="*/ 728 w 7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8" h="336">
                <a:moveTo>
                  <a:pt x="0" y="48"/>
                </a:moveTo>
                <a:cubicBezTo>
                  <a:pt x="356" y="24"/>
                  <a:pt x="712" y="0"/>
                  <a:pt x="720" y="48"/>
                </a:cubicBezTo>
                <a:cubicBezTo>
                  <a:pt x="728" y="96"/>
                  <a:pt x="80" y="328"/>
                  <a:pt x="48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41"/>
          <p:cNvSpPr>
            <a:spLocks noChangeShapeType="1"/>
          </p:cNvSpPr>
          <p:nvPr/>
        </p:nvSpPr>
        <p:spPr bwMode="auto">
          <a:xfrm flipH="1">
            <a:off x="6705600" y="397668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42"/>
          <p:cNvSpPr>
            <a:spLocks noChangeShapeType="1"/>
          </p:cNvSpPr>
          <p:nvPr/>
        </p:nvSpPr>
        <p:spPr bwMode="auto">
          <a:xfrm flipH="1">
            <a:off x="7681913" y="397668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Rectangle 43"/>
          <p:cNvSpPr>
            <a:spLocks noChangeArrowheads="1"/>
          </p:cNvSpPr>
          <p:nvPr/>
        </p:nvSpPr>
        <p:spPr bwMode="auto">
          <a:xfrm>
            <a:off x="6705600" y="2562225"/>
            <a:ext cx="15240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44"/>
          <p:cNvSpPr>
            <a:spLocks noChangeShapeType="1"/>
          </p:cNvSpPr>
          <p:nvPr/>
        </p:nvSpPr>
        <p:spPr bwMode="auto">
          <a:xfrm>
            <a:off x="7467600" y="2943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45"/>
          <p:cNvSpPr>
            <a:spLocks noChangeShapeType="1"/>
          </p:cNvSpPr>
          <p:nvPr/>
        </p:nvSpPr>
        <p:spPr bwMode="auto">
          <a:xfrm>
            <a:off x="6096000" y="332422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18" name="Rectangle 46"/>
          <p:cNvSpPr>
            <a:spLocks noChangeArrowheads="1"/>
          </p:cNvSpPr>
          <p:nvPr/>
        </p:nvSpPr>
        <p:spPr bwMode="auto">
          <a:xfrm>
            <a:off x="6705600" y="25908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-0.00157 -0.113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-0.00191 -0.114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36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13" dur="50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15" dur="5000" fill="hold"/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125 -0.07222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8 L -0.01146 -0.0708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21" dur="5000" fill="hold"/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23" dur="5000" fill="hold"/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25" dur="5000" fill="hold"/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59 " pathEditMode="relative" ptsTypes="AA">
                                      <p:cBhvr>
                                        <p:cTn id="27" dur="5000" fill="hold"/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nimBg="1"/>
      <p:bldP spid="361498" grpId="0" animBg="1"/>
      <p:bldP spid="361499" grpId="0" animBg="1"/>
      <p:bldP spid="361500" grpId="0" animBg="1"/>
      <p:bldP spid="361501" grpId="0" animBg="1"/>
      <p:bldP spid="361502" grpId="0" animBg="1"/>
      <p:bldP spid="361503" grpId="0" animBg="1"/>
      <p:bldP spid="361504" grpId="0" animBg="1"/>
      <p:bldP spid="361505" grpId="0" animBg="1"/>
      <p:bldP spid="361507" grpId="0" animBg="1"/>
      <p:bldP spid="361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Particle Counter &amp; Particle Monitor</a:t>
            </a:r>
          </a:p>
          <a:p>
            <a:pPr eaLnBrk="1" hangingPunct="1"/>
            <a:r>
              <a:rPr lang="en-US" smtClean="0"/>
              <a:t>Detect particles </a:t>
            </a:r>
            <a:r>
              <a:rPr lang="en-US" b="1" u="sng" smtClean="0"/>
              <a:t>&gt;</a:t>
            </a:r>
            <a:r>
              <a:rPr lang="en-US" smtClean="0"/>
              <a:t> 2 microns</a:t>
            </a:r>
          </a:p>
          <a:p>
            <a:pPr eaLnBrk="1" hangingPunct="1"/>
            <a:r>
              <a:rPr lang="en-US" smtClean="0"/>
              <a:t>1 particle/mL sensitivity</a:t>
            </a:r>
          </a:p>
          <a:p>
            <a:pPr eaLnBrk="1" hangingPunct="1"/>
            <a:r>
              <a:rPr lang="en-US" smtClean="0"/>
              <a:t>&lt;10 PPT detection capability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Particle Counter</a:t>
            </a:r>
          </a:p>
          <a:p>
            <a:pPr eaLnBrk="1" hangingPunct="1"/>
            <a:r>
              <a:rPr lang="en-US" sz="2400" smtClean="0"/>
              <a:t>Reports results in counts/mL for up to 8 size ranges</a:t>
            </a:r>
          </a:p>
          <a:p>
            <a:pPr eaLnBrk="1" hangingPunct="1"/>
            <a:r>
              <a:rPr lang="en-US" sz="2400" smtClean="0"/>
              <a:t>Allows for size/count distribution profiles</a:t>
            </a:r>
          </a:p>
        </p:txBody>
      </p:sp>
      <p:pic>
        <p:nvPicPr>
          <p:cNvPr id="17412" name="Picture 5" descr="DSC_0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1650"/>
            <a:ext cx="5486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Particle Monitor</a:t>
            </a:r>
            <a:endParaRPr lang="en-US" smtClean="0"/>
          </a:p>
          <a:p>
            <a:pPr eaLnBrk="1" hangingPunct="1"/>
            <a:r>
              <a:rPr lang="en-US" sz="2400" smtClean="0"/>
              <a:t>Single channel device, producing a “relative” measurement called a Particle Index (PI)</a:t>
            </a:r>
          </a:p>
          <a:p>
            <a:pPr eaLnBrk="1" hangingPunct="1"/>
            <a:r>
              <a:rPr lang="en-US" sz="2400" smtClean="0"/>
              <a:t>The PI will increase with both an increase in particle size and concentration</a:t>
            </a:r>
          </a:p>
          <a:p>
            <a:endParaRPr lang="en-US" sz="2400" smtClean="0"/>
          </a:p>
        </p:txBody>
      </p:sp>
      <p:pic>
        <p:nvPicPr>
          <p:cNvPr id="18436" name="Picture 4" descr="DSC_07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97213"/>
            <a:ext cx="54102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/>
              <a:t>Particle Counter, Particle Monitor, Turbidity Monitor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buFont typeface="Wingdings" pitchFamily="2" charset="2"/>
              <a:buNone/>
            </a:pPr>
            <a:endParaRPr lang="en-US" sz="2000" b="1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924175" y="3246438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How Are Particles Detected?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762000" y="1935163"/>
          <a:ext cx="7467600" cy="4289425"/>
        </p:xfrm>
        <a:graphic>
          <a:graphicData uri="http://schemas.openxmlformats.org/presentationml/2006/ole">
            <p:oleObj spid="_x0000_s1026" name="Chart" r:id="rId3" imgW="8839200" imgH="5076757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Magnetite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</p:txBody>
      </p:sp>
      <p:pic>
        <p:nvPicPr>
          <p:cNvPr id="19460" name="Picture 4" descr="FE3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7056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Particle Detection Technology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Hematite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</p:txBody>
      </p:sp>
      <p:pic>
        <p:nvPicPr>
          <p:cNvPr id="20484" name="Picture 4" descr="FE2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19200" y="1981200"/>
            <a:ext cx="66929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6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CPT Particle Monitoring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The goal of CPT monitoring is to determine: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/>
          </a:p>
          <a:p>
            <a:pPr eaLnBrk="1" hangingPunct="1"/>
            <a:r>
              <a:rPr lang="en-US" smtClean="0"/>
              <a:t>when corrosion is occurring</a:t>
            </a:r>
          </a:p>
          <a:p>
            <a:pPr eaLnBrk="1" hangingPunct="1"/>
            <a:r>
              <a:rPr lang="en-US" smtClean="0"/>
              <a:t>where corrosion is occurring</a:t>
            </a:r>
          </a:p>
          <a:p>
            <a:pPr eaLnBrk="1" hangingPunct="1"/>
            <a:r>
              <a:rPr lang="en-US" smtClean="0"/>
              <a:t>how much corrosion is occurring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6375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Steam Generation Cycle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3238500" y="5056188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7113" y="5105400"/>
            <a:ext cx="344487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4" name="Picture 9" descr="Steam Water Cycle Diagram - 110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1841500"/>
            <a:ext cx="53848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2 Steam Water Cycle Diagram - sample points - 110609 copy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1836738"/>
            <a:ext cx="53848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6375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6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Particle Counts During Load Change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3556" name="Picture 4" descr="Cholla Unit 2 Load Drop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324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24579" name="Picture 7" descr="Figure 8 - PC &amp; PM Trend Data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535113"/>
            <a:ext cx="6710362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1371600" y="1069975"/>
            <a:ext cx="685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HRSG 1 MW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371600" y="1066800"/>
            <a:ext cx="685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HRSG 1 MW, HRSG 2 MW</a:t>
            </a:r>
          </a:p>
        </p:txBody>
      </p:sp>
      <p:pic>
        <p:nvPicPr>
          <p:cNvPr id="52236" name="Picture 12" descr="Figure 8 - PC &amp; PM Trend Data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35113"/>
            <a:ext cx="6700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371600" y="1066800"/>
            <a:ext cx="685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HRSG 1 MW, HRSG 2 MW, Particle Index</a:t>
            </a:r>
          </a:p>
        </p:txBody>
      </p:sp>
      <p:pic>
        <p:nvPicPr>
          <p:cNvPr id="52238" name="Picture 14" descr="Figure 8 - PC &amp; PM Trend Data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988" y="1535113"/>
            <a:ext cx="6710362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6375"/>
            <a:ext cx="723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25603" name="Picture 3" descr="Figure 9 - PC &amp; PM Trend Data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524000"/>
            <a:ext cx="684688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2" name="Picture 4" descr="Figure 9 - PC &amp; PM Trend Data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524000"/>
            <a:ext cx="684688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3" name="Picture 5" descr="Figure 9 - PC &amp; PM Trend Data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31938"/>
            <a:ext cx="684688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593725" y="1069975"/>
            <a:ext cx="7947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588963" y="1066800"/>
            <a:ext cx="27225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pH,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3725" y="1069975"/>
            <a:ext cx="6035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pH, Cation Conductivity,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3725" y="1069975"/>
            <a:ext cx="7947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pH, Cation Conductivity  &amp; Particles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1295400" y="6248400"/>
            <a:ext cx="5638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6375"/>
            <a:ext cx="723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26627" name="Picture 3" descr="Figure 10 - PC &amp; PM Trend Data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536700"/>
            <a:ext cx="68373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6" name="Picture 4" descr="Figure 10 - PC &amp; PM Trend Data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536700"/>
            <a:ext cx="68373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7" name="Picture 5" descr="Figure 10 - PC &amp; PM Trend Data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988" y="1536700"/>
            <a:ext cx="68373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076450" y="1069975"/>
            <a:ext cx="546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DO,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6450" y="1069975"/>
            <a:ext cx="546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DO, ORP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8038" y="1069975"/>
            <a:ext cx="5465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/>
              <a:t>Condensate DO, ORP, &amp; Particles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295400" y="6248400"/>
            <a:ext cx="5638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6375"/>
            <a:ext cx="723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smtClean="0"/>
              <a:t>Nuclear Plant – Iron Transport Data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7652" name="Picture 6" descr="Particle Data - Labeled Palo Verde Grap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87500"/>
            <a:ext cx="7848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06375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28675" name="Content Placeholder 6" descr="Economizer Inlet 1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2650" y="1371600"/>
            <a:ext cx="7378700" cy="5026025"/>
          </a:xfrm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03238" y="1143000"/>
            <a:ext cx="810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/>
              <a:t>Fossil Plant – CPM Iron vs. Particle Index Average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06375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29699" name="Content Placeholder 3" descr="Economizer Inlet 2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2650" y="1371600"/>
            <a:ext cx="7378700" cy="5026025"/>
          </a:xfrm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03238" y="1143000"/>
            <a:ext cx="810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/>
              <a:t>Fossil Plant – CPM Iron vs. Particle Index Average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06375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CPT Particle Monitoring</a:t>
            </a:r>
          </a:p>
        </p:txBody>
      </p:sp>
      <p:pic>
        <p:nvPicPr>
          <p:cNvPr id="30723" name="Content Placeholder 3" descr="Economizer Inlet 3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2650" y="1371600"/>
            <a:ext cx="7378700" cy="5026025"/>
          </a:xfrm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03238" y="1143000"/>
            <a:ext cx="810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600" b="1"/>
              <a:t>Fossil Plant – CPM Iron vs. Particle Index Average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Conclusions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The ability to monitor CPT in real-time will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allow for: </a:t>
            </a:r>
          </a:p>
          <a:p>
            <a:r>
              <a:rPr lang="en-US" smtClean="0"/>
              <a:t>System control actions to be taken based on the current corrosion product levels</a:t>
            </a:r>
          </a:p>
          <a:p>
            <a:r>
              <a:rPr lang="en-US" smtClean="0"/>
              <a:t>Measurement of the effects of the adjustments on the corrosion product levels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06375"/>
            <a:ext cx="7315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On-line Particle Monitoring: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Provides </a:t>
            </a:r>
            <a:r>
              <a:rPr lang="en-US" sz="2400" b="1" i="1" smtClean="0"/>
              <a:t>continuous</a:t>
            </a:r>
            <a:r>
              <a:rPr lang="en-US" sz="2400" smtClean="0"/>
              <a:t> tracking of insoluble metal oxides…a clear advantage over “grab” or “composite” sampling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Complements existing online ionic analyzers, offering additional analytical trends for system performance evaluation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Offers </a:t>
            </a:r>
            <a:r>
              <a:rPr lang="en-US" sz="2400" b="1" i="1" smtClean="0"/>
              <a:t>real-time</a:t>
            </a:r>
            <a:r>
              <a:rPr lang="en-US" sz="2400" smtClean="0"/>
              <a:t> CPT results…treatment program adjustments can be made, and subsequent effects on CPT levels can be measured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Allows for real-time recognition of CPT “events” such that immediate actions can be considered when an event occurs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gray">
          <a:xfrm>
            <a:off x="457200" y="32004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Overview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/>
          </a:p>
          <a:p>
            <a:pPr eaLnBrk="1" hangingPunct="1"/>
            <a:r>
              <a:rPr lang="en-US" smtClean="0"/>
              <a:t>Steam Cycle Monitoring</a:t>
            </a:r>
          </a:p>
          <a:p>
            <a:pPr eaLnBrk="1" hangingPunct="1"/>
            <a:r>
              <a:rPr lang="en-US" smtClean="0"/>
              <a:t>Particle Detection Technology</a:t>
            </a:r>
          </a:p>
          <a:p>
            <a:pPr eaLnBrk="1" hangingPunct="1"/>
            <a:r>
              <a:rPr lang="en-US" smtClean="0"/>
              <a:t>CPT Particle Monitoring</a:t>
            </a:r>
          </a:p>
          <a:p>
            <a:pPr eaLnBrk="1" hangingPunct="1"/>
            <a:r>
              <a:rPr lang="en-US" smtClean="0"/>
              <a:t>Conclusions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Steam Cycle Monitoring</a:t>
            </a:r>
          </a:p>
          <a:p>
            <a:pPr eaLnBrk="1" hangingPunct="1"/>
            <a:endParaRPr lang="en-US" sz="36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Steam Cycle Monitoring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Traditional Methods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/>
          </a:p>
          <a:p>
            <a:pPr eaLnBrk="1" hangingPunct="1"/>
            <a:r>
              <a:rPr lang="en-US" smtClean="0"/>
              <a:t>Soluble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/>
            <a:r>
              <a:rPr lang="en-US" i="1" smtClean="0"/>
              <a:t>Grab sample tests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b="1" smtClean="0"/>
              <a:t>Metals analysis, various other lab analyses</a:t>
            </a:r>
          </a:p>
          <a:p>
            <a:pPr lvl="1" eaLnBrk="1" hangingPunct="1"/>
            <a:r>
              <a:rPr lang="en-US" i="1" smtClean="0"/>
              <a:t>On-line analyzers</a:t>
            </a:r>
          </a:p>
          <a:p>
            <a:pPr lvl="2" eaLnBrk="1" hangingPunct="1"/>
            <a:r>
              <a:rPr lang="en-US" b="1" smtClean="0"/>
              <a:t>Cation conductivity, sodium, silica, pH, etc.</a:t>
            </a:r>
          </a:p>
          <a:p>
            <a:pPr lvl="1" eaLnBrk="1" hangingPunct="1"/>
            <a:r>
              <a:rPr lang="en-US" i="1" smtClean="0"/>
              <a:t>Composite sampling</a:t>
            </a:r>
          </a:p>
          <a:p>
            <a:pPr lvl="2" eaLnBrk="1" hangingPunct="1"/>
            <a:r>
              <a:rPr lang="en-US" b="1" smtClean="0"/>
              <a:t>Ion exchange columns, resin-impregnated filter pads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Steam Cycle Monitoring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Traditional Methods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/>
          </a:p>
          <a:p>
            <a:pPr eaLnBrk="1" hangingPunct="1"/>
            <a:r>
              <a:rPr lang="en-US" smtClean="0"/>
              <a:t>Insoluble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/>
            <a:r>
              <a:rPr lang="en-US" i="1" smtClean="0"/>
              <a:t>Grab sample tests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b="1" smtClean="0"/>
              <a:t>Millipore pads, TSS, lab particle analyses</a:t>
            </a:r>
          </a:p>
          <a:p>
            <a:pPr lvl="1" eaLnBrk="1" hangingPunct="1"/>
            <a:r>
              <a:rPr lang="en-US" i="1" smtClean="0"/>
              <a:t>On-line analyzers</a:t>
            </a:r>
          </a:p>
          <a:p>
            <a:pPr lvl="2" eaLnBrk="1" hangingPunct="1"/>
            <a:r>
              <a:rPr lang="en-US" b="1" smtClean="0"/>
              <a:t>Turbidity monitors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i="1" smtClean="0"/>
              <a:t>Composite sampling </a:t>
            </a:r>
          </a:p>
          <a:p>
            <a:pPr lvl="2" eaLnBrk="1" hangingPunct="1"/>
            <a:r>
              <a:rPr lang="en-US" b="1" smtClean="0"/>
              <a:t>Corrosion Product Monitor filter pads</a:t>
            </a:r>
          </a:p>
          <a:p>
            <a:pPr lvl="1" eaLnBrk="1" hangingPunct="1">
              <a:buFont typeface="Arial Unicode MS" pitchFamily="34" charset="-128"/>
              <a:buNone/>
            </a:pPr>
            <a:endParaRPr lang="en-US" b="1" smtClean="0"/>
          </a:p>
          <a:p>
            <a:pPr lvl="1" eaLnBrk="1" hangingPunct="1">
              <a:buFont typeface="Arial Unicode MS" pitchFamily="34" charset="-128"/>
              <a:buNone/>
            </a:pPr>
            <a:r>
              <a:rPr lang="en-US" smtClean="0"/>
              <a:t>	</a:t>
            </a:r>
            <a:endParaRPr lang="en-US" b="1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Steam Cycle Monitoring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On-line Particle Analysis 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/>
          </a:p>
          <a:p>
            <a:pPr eaLnBrk="1" hangingPunct="1"/>
            <a:r>
              <a:rPr lang="en-US" smtClean="0"/>
              <a:t>provides </a:t>
            </a:r>
            <a:r>
              <a:rPr lang="en-US" b="1" i="1" smtClean="0"/>
              <a:t>real-time</a:t>
            </a:r>
            <a:r>
              <a:rPr lang="en-US" smtClean="0"/>
              <a:t> indication of insoluble particulate loading</a:t>
            </a:r>
          </a:p>
          <a:p>
            <a:pPr eaLnBrk="1" hangingPunct="1"/>
            <a:r>
              <a:rPr lang="en-US" smtClean="0"/>
              <a:t>allows for </a:t>
            </a:r>
            <a:r>
              <a:rPr lang="en-US" b="1" i="1" smtClean="0"/>
              <a:t>continuous</a:t>
            </a:r>
            <a:r>
              <a:rPr lang="en-US" smtClean="0"/>
              <a:t> data collection &amp; trending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endParaRPr lang="en-US" sz="3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Particle Detection Technology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with animation</Template>
  <TotalTime>9767</TotalTime>
  <Words>535</Words>
  <Application>Microsoft Office PowerPoint</Application>
  <PresentationFormat>On-screen Show (4:3)</PresentationFormat>
  <Paragraphs>141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Wingdings</vt:lpstr>
      <vt:lpstr>Arial Unicode MS</vt:lpstr>
      <vt:lpstr>BankGothic Md BT</vt:lpstr>
      <vt:lpstr>ms01_1</vt:lpstr>
      <vt:lpstr>Microsoft Office Excel Chart</vt:lpstr>
      <vt:lpstr>Real-time Corrosion Product Transport Monitoring Using  On-line Particle Monitors</vt:lpstr>
      <vt:lpstr>Introduction</vt:lpstr>
      <vt:lpstr>Introduction</vt:lpstr>
      <vt:lpstr>Introduction</vt:lpstr>
      <vt:lpstr>Slide 5</vt:lpstr>
      <vt:lpstr>Steam Cycle Monitoring</vt:lpstr>
      <vt:lpstr>Steam Cycle Monitoring</vt:lpstr>
      <vt:lpstr>Steam Cycle Monitoring</vt:lpstr>
      <vt:lpstr>Slide 9</vt:lpstr>
      <vt:lpstr>Particle Detection Technology</vt:lpstr>
      <vt:lpstr>Particle Detection Technology</vt:lpstr>
      <vt:lpstr>Particle Detection Technology</vt:lpstr>
      <vt:lpstr>Particle Detection Technology</vt:lpstr>
      <vt:lpstr>Particle Detection Technology</vt:lpstr>
      <vt:lpstr>Particle Detection Technology</vt:lpstr>
      <vt:lpstr>Particle Detection Technology</vt:lpstr>
      <vt:lpstr>Particle Detection Technology</vt:lpstr>
      <vt:lpstr>Particle Detection Technology</vt:lpstr>
      <vt:lpstr>Slide 19</vt:lpstr>
      <vt:lpstr>CPT Particle Monitoring</vt:lpstr>
      <vt:lpstr>CPT Particle Monitoring</vt:lpstr>
      <vt:lpstr>CPT Particle Monitoring</vt:lpstr>
      <vt:lpstr>CPT Particle Monitoring</vt:lpstr>
      <vt:lpstr>CPT Particle Monitoring</vt:lpstr>
      <vt:lpstr>CPT Particle Monitoring</vt:lpstr>
      <vt:lpstr>CPT Particle Monitoring</vt:lpstr>
      <vt:lpstr>CPT Particle Monitoring</vt:lpstr>
      <vt:lpstr>CPT Particle Monitoring</vt:lpstr>
      <vt:lpstr>Slide 29</vt:lpstr>
      <vt:lpstr>Conclusions</vt:lpstr>
    </vt:vector>
  </TitlesOfParts>
  <Company>NeatWorksInc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Kene</dc:creator>
  <cp:lastModifiedBy>Makansi</cp:lastModifiedBy>
  <cp:revision>85</cp:revision>
  <dcterms:created xsi:type="dcterms:W3CDTF">2007-01-16T23:28:40Z</dcterms:created>
  <dcterms:modified xsi:type="dcterms:W3CDTF">2011-02-01T21:11:01Z</dcterms:modified>
</cp:coreProperties>
</file>